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5" r:id="rId2"/>
    <p:sldId id="678" r:id="rId3"/>
    <p:sldId id="702" r:id="rId4"/>
    <p:sldId id="720" r:id="rId5"/>
    <p:sldId id="726" r:id="rId6"/>
    <p:sldId id="731" r:id="rId7"/>
    <p:sldId id="730" r:id="rId8"/>
    <p:sldId id="729" r:id="rId9"/>
    <p:sldId id="732" r:id="rId10"/>
    <p:sldId id="727" r:id="rId11"/>
    <p:sldId id="728" r:id="rId12"/>
    <p:sldId id="591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33"/>
    <a:srgbClr val="99CCFF"/>
    <a:srgbClr val="FFCCCC"/>
    <a:srgbClr val="CC0000"/>
    <a:srgbClr val="FFFFCC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3943" autoAdjust="0"/>
  </p:normalViewPr>
  <p:slideViewPr>
    <p:cSldViewPr>
      <p:cViewPr>
        <p:scale>
          <a:sx n="76" d="100"/>
          <a:sy n="76" d="100"/>
        </p:scale>
        <p:origin x="-30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3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E642AF3D-990C-4770-A9DC-B40658DE2D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8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D7E30CF0-EE54-4EB2-91A3-E6FE8E3B9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E30CF0-EE54-4EB2-91A3-E6FE8E3B912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22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C2E47517-AE96-4787-82BC-05928B7788D8}" type="slidenum">
              <a:rPr lang="en-GB" sz="1200" smtClean="0">
                <a:solidFill>
                  <a:srgbClr val="FF3300"/>
                </a:solidFill>
                <a:cs typeface="Times New Roman" pitchFamily="18" charset="0"/>
              </a:rPr>
              <a:pPr eaLnBrk="1" hangingPunct="1"/>
              <a:t>12</a:t>
            </a:fld>
            <a:endParaRPr lang="en-GB" sz="1200" smtClean="0">
              <a:solidFill>
                <a:srgbClr val="FF33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52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66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178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0816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82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2616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7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1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14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68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714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4746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0650" y="1422400"/>
            <a:ext cx="902335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rgbClr val="CC0000"/>
                </a:solidFill>
                <a:latin typeface="Georgia" pitchFamily="18" charset="0"/>
              </a:rPr>
              <a:t>Локальное «единое окно»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rgbClr val="CC0000"/>
                </a:solidFill>
                <a:latin typeface="Georgia" pitchFamily="18" charset="0"/>
              </a:rPr>
              <a:t>в общей стратегии упрощения </a:t>
            </a:r>
            <a:r>
              <a:rPr lang="ru-RU" sz="4000" b="1" dirty="0">
                <a:solidFill>
                  <a:srgbClr val="CC0000"/>
                </a:solidFill>
                <a:latin typeface="Georgia" pitchFamily="18" charset="0"/>
              </a:rPr>
              <a:t>процедур торговли </a:t>
            </a: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sz="2400" dirty="0" smtClean="0">
                <a:cs typeface="Times New Roman" pitchFamily="18" charset="0"/>
              </a:rPr>
              <a:t>Марио </a:t>
            </a:r>
            <a:r>
              <a:rPr lang="bg-BG" sz="2400" dirty="0">
                <a:cs typeface="Times New Roman" pitchFamily="18" charset="0"/>
              </a:rPr>
              <a:t>Апостолов, Региональный советник ЕЭК ООН по торговле </a:t>
            </a:r>
            <a:r>
              <a:rPr lang="en-US" sz="2400" dirty="0">
                <a:solidFill>
                  <a:schemeClr val="accent2"/>
                </a:solidFill>
                <a:cs typeface="Times New Roman" pitchFamily="18" charset="0"/>
              </a:rPr>
              <a:t>mario.apostolov@unece.org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69215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dirty="0">
                <a:solidFill>
                  <a:schemeClr val="accent2"/>
                </a:solidFill>
                <a:cs typeface="Times New Roman" pitchFamily="18" charset="0"/>
              </a:rPr>
              <a:t>Киев, </a:t>
            </a:r>
            <a:r>
              <a:rPr lang="fr-CH" sz="2200" b="1" dirty="0" smtClean="0">
                <a:solidFill>
                  <a:schemeClr val="accent2"/>
                </a:solidFill>
                <a:cs typeface="Times New Roman" pitchFamily="18" charset="0"/>
              </a:rPr>
              <a:t>27 </a:t>
            </a:r>
            <a:r>
              <a:rPr lang="bg-BG" sz="2200" b="1" dirty="0" smtClean="0">
                <a:solidFill>
                  <a:schemeClr val="accent2"/>
                </a:solidFill>
                <a:cs typeface="Times New Roman" pitchFamily="18" charset="0"/>
              </a:rPr>
              <a:t>января 2013 </a:t>
            </a:r>
            <a:r>
              <a:rPr lang="bg-BG" sz="2200" b="1" dirty="0">
                <a:solidFill>
                  <a:schemeClr val="accent2"/>
                </a:solidFill>
                <a:cs typeface="Times New Roman" pitchFamily="18" charset="0"/>
              </a:rPr>
              <a:t>г.</a:t>
            </a:r>
            <a:endParaRPr lang="ru-RU" sz="22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Успех зависит от: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Хорошей структуры управления и правил принатия решений</a:t>
            </a:r>
          </a:p>
          <a:p>
            <a:r>
              <a:rPr lang="bg-BG" sz="2400" dirty="0" smtClean="0"/>
              <a:t>Обеспечения выгод для всех</a:t>
            </a:r>
          </a:p>
          <a:p>
            <a:r>
              <a:rPr lang="bg-BG" sz="2400" dirty="0" smtClean="0"/>
              <a:t>Концентрации на конкретные цели (Одесский проект): надо его довести до конца</a:t>
            </a:r>
          </a:p>
          <a:p>
            <a:endParaRPr lang="bg-BG" sz="2400" dirty="0" smtClean="0"/>
          </a:p>
          <a:p>
            <a:endParaRPr lang="bg-BG" sz="2400" dirty="0"/>
          </a:p>
          <a:p>
            <a:r>
              <a:rPr lang="bg-BG" sz="2400" dirty="0" smtClean="0"/>
              <a:t>Ожидаемые результаты проекта:</a:t>
            </a:r>
          </a:p>
          <a:p>
            <a:pPr lvl="1"/>
            <a:r>
              <a:rPr lang="bg-BG" sz="2000" dirty="0" smtClean="0"/>
              <a:t>Более эффективные процедуры в Одессе</a:t>
            </a:r>
          </a:p>
          <a:p>
            <a:pPr lvl="1"/>
            <a:r>
              <a:rPr lang="bg-BG" sz="2000" dirty="0" smtClean="0"/>
              <a:t>Улучшение национального законодательства</a:t>
            </a:r>
          </a:p>
          <a:p>
            <a:pPr lvl="1"/>
            <a:r>
              <a:rPr lang="bg-BG" sz="2000" dirty="0" smtClean="0"/>
              <a:t>Гармонизация данных</a:t>
            </a:r>
          </a:p>
          <a:p>
            <a:pPr lvl="1"/>
            <a:r>
              <a:rPr lang="bg-BG" sz="2000" dirty="0" smtClean="0"/>
              <a:t>Приведение формуляров в соответствие с международными стандартами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7131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Семинар 30 мая 2013г. в Одессе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sz="2400" dirty="0" smtClean="0"/>
              <a:t>Фокус на </a:t>
            </a:r>
          </a:p>
          <a:p>
            <a:r>
              <a:rPr lang="ru-RU" sz="2400" dirty="0" smtClean="0"/>
              <a:t>Мастер план</a:t>
            </a:r>
          </a:p>
          <a:p>
            <a:r>
              <a:rPr lang="ru-RU" sz="2400" dirty="0" smtClean="0"/>
              <a:t>Включение всех необходимых ведомств в внедрение проекта</a:t>
            </a:r>
          </a:p>
          <a:p>
            <a:r>
              <a:rPr lang="ru-RU" sz="2400" dirty="0" smtClean="0"/>
              <a:t>Гармонизация данных и документах в обмене информации между ведомствами и разными секторами бизнеса</a:t>
            </a:r>
          </a:p>
          <a:p>
            <a:endParaRPr lang="ru-RU" sz="2400" dirty="0" smtClean="0"/>
          </a:p>
          <a:p>
            <a:r>
              <a:rPr lang="ru-RU" sz="2400" dirty="0" smtClean="0"/>
              <a:t>Вопрос о необходимых начальных исследований: </a:t>
            </a:r>
          </a:p>
          <a:p>
            <a:pPr lvl="1"/>
            <a:r>
              <a:rPr lang="ru-RU" sz="2000" dirty="0" smtClean="0"/>
              <a:t>анализ и упрощение бизнес процессов и потоков данных, </a:t>
            </a:r>
          </a:p>
          <a:p>
            <a:pPr lvl="1"/>
            <a:r>
              <a:rPr lang="ru-RU" sz="2000" dirty="0" smtClean="0"/>
              <a:t>основа государственно-частного сотрудничества в проекте и т.д.</a:t>
            </a:r>
          </a:p>
        </p:txBody>
      </p:sp>
    </p:spTree>
    <p:extLst>
      <p:ext uri="{BB962C8B-B14F-4D97-AF65-F5344CB8AC3E}">
        <p14:creationId xmlns:p14="http://schemas.microsoft.com/office/powerpoint/2010/main" val="38823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843808" y="2002483"/>
            <a:ext cx="3600004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800" b="1" dirty="0">
                <a:solidFill>
                  <a:srgbClr val="CC0000"/>
                </a:solidFill>
              </a:rPr>
              <a:t>СПАСИБО!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2531" name="Text Box 228"/>
          <p:cNvSpPr txBox="1">
            <a:spLocks noChangeArrowheads="1"/>
          </p:cNvSpPr>
          <p:nvPr/>
        </p:nvSpPr>
        <p:spPr bwMode="auto">
          <a:xfrm>
            <a:off x="972071" y="4243442"/>
            <a:ext cx="727233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200" b="1" dirty="0"/>
              <a:t>МАРИО АПОСТОЛОВ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ru-RU" sz="2200" dirty="0"/>
              <a:t>Региональный советник, ЕЭК ООН, Отдел торговли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fr-CH" sz="1800" dirty="0"/>
              <a:t>Palais des Nations, Room 431</a:t>
            </a:r>
            <a:br>
              <a:rPr lang="fr-CH" sz="1800" dirty="0"/>
            </a:br>
            <a:r>
              <a:rPr lang="fr-CH" sz="1800" dirty="0"/>
              <a:t>CH-1211 Geneva 10, </a:t>
            </a:r>
            <a:r>
              <a:rPr lang="fr-CH" sz="1800" dirty="0" err="1"/>
              <a:t>Switzerland</a:t>
            </a:r>
            <a:r>
              <a:rPr lang="fr-CH" sz="1800" dirty="0"/>
              <a:t/>
            </a:r>
            <a:br>
              <a:rPr lang="fr-CH" sz="1800" dirty="0"/>
            </a:br>
            <a:r>
              <a:rPr lang="fr-CH" sz="1800" dirty="0"/>
              <a:t>tel.: +41 22 9171134</a:t>
            </a:r>
            <a:br>
              <a:rPr lang="fr-CH" sz="1800" dirty="0"/>
            </a:br>
            <a:r>
              <a:rPr lang="fr-CH" sz="1800" dirty="0"/>
              <a:t>fax: +41 22 9170037</a:t>
            </a:r>
            <a:br>
              <a:rPr lang="fr-CH" sz="1800" dirty="0"/>
            </a:br>
            <a:r>
              <a:rPr lang="fr-CH" sz="1800" dirty="0"/>
              <a:t>e-mail: </a:t>
            </a:r>
            <a:r>
              <a:rPr lang="fr-CH" sz="1800" u="sng" dirty="0">
                <a:cs typeface="Times New Roman" pitchFamily="18" charset="0"/>
              </a:rPr>
              <a:t>mario.apostolov@unece.org</a:t>
            </a:r>
            <a:r>
              <a:rPr lang="ru-RU" sz="1800" dirty="0"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sz="1800" u="sng" dirty="0">
                <a:cs typeface="Times New Roman" pitchFamily="18" charset="0"/>
              </a:rPr>
              <a:t>www.unece.org/trade</a:t>
            </a:r>
            <a:r>
              <a:rPr lang="fr-CH" sz="1800" dirty="0">
                <a:cs typeface="Times New Roman" pitchFamily="18" charset="0"/>
              </a:rPr>
              <a:t>   &amp;   </a:t>
            </a:r>
            <a:r>
              <a:rPr lang="fr-CH" sz="1800" u="sng" dirty="0">
                <a:cs typeface="Times New Roman" pitchFamily="18" charset="0"/>
              </a:rPr>
              <a:t>www.unece.org/cefact</a:t>
            </a:r>
            <a:endParaRPr lang="en-US" sz="1800" u="sng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782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Поддержка проекту локального единого окна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1916832"/>
            <a:ext cx="903605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„Единое окно“: политико-организационный, а не просто технический инструмент</a:t>
            </a:r>
          </a:p>
          <a:p>
            <a:r>
              <a:rPr lang="bg-BG" sz="2400" dirty="0" smtClean="0"/>
              <a:t>Необходимо у</a:t>
            </a:r>
            <a:r>
              <a:rPr lang="ru-RU" sz="2400" dirty="0" smtClean="0"/>
              <a:t>крепить:</a:t>
            </a:r>
            <a:endParaRPr lang="bg-BG" sz="2400" dirty="0" smtClean="0"/>
          </a:p>
          <a:p>
            <a:pPr lvl="1">
              <a:spcBef>
                <a:spcPts val="300"/>
              </a:spcBef>
            </a:pPr>
            <a:r>
              <a:rPr lang="ru-RU" sz="2400" dirty="0" smtClean="0"/>
              <a:t>политическую волю</a:t>
            </a:r>
            <a:endParaRPr lang="ru-RU" sz="2400" dirty="0"/>
          </a:p>
          <a:p>
            <a:pPr lvl="1">
              <a:spcBef>
                <a:spcPts val="300"/>
              </a:spcBef>
            </a:pPr>
            <a:r>
              <a:rPr lang="ru-RU" sz="2400" dirty="0" err="1" smtClean="0"/>
              <a:t>межинституциональную</a:t>
            </a:r>
            <a:r>
              <a:rPr lang="ru-RU" sz="2400" dirty="0" smtClean="0"/>
              <a:t> структуру Рабочей группы </a:t>
            </a:r>
          </a:p>
          <a:p>
            <a:pPr lvl="1">
              <a:spcBef>
                <a:spcPts val="300"/>
              </a:spcBef>
            </a:pPr>
            <a:r>
              <a:rPr lang="ru-RU" sz="2400" dirty="0" smtClean="0"/>
              <a:t>Техническую работу по созданию системы: гармонизация </a:t>
            </a:r>
            <a:r>
              <a:rPr lang="ru-RU" sz="2400" dirty="0" err="1" smtClean="0"/>
              <a:t>информ</a:t>
            </a:r>
            <a:r>
              <a:rPr lang="ru-RU" sz="2400" dirty="0" smtClean="0"/>
              <a:t>. потоков и участие разных ведомств и секторов </a:t>
            </a:r>
          </a:p>
          <a:p>
            <a:r>
              <a:rPr lang="bg-BG" sz="2400" dirty="0" smtClean="0"/>
              <a:t>Позиционировать проект </a:t>
            </a:r>
            <a:r>
              <a:rPr lang="ru-RU" sz="2400" dirty="0" smtClean="0"/>
              <a:t>в общей </a:t>
            </a:r>
            <a:r>
              <a:rPr lang="ru-RU" sz="2400" b="1" dirty="0" smtClean="0"/>
              <a:t>стратегии упрощения процедур торговли </a:t>
            </a:r>
            <a:r>
              <a:rPr lang="ru-RU" sz="2400" b="1" dirty="0"/>
              <a:t>(</a:t>
            </a:r>
            <a:r>
              <a:rPr lang="fr-CH" sz="2400" b="1" dirty="0" err="1"/>
              <a:t>trade</a:t>
            </a:r>
            <a:r>
              <a:rPr lang="fr-CH" sz="2400" b="1" dirty="0"/>
              <a:t> facilitation)</a:t>
            </a:r>
            <a:r>
              <a:rPr lang="ru-RU" sz="2400" b="1" dirty="0"/>
              <a:t> </a:t>
            </a:r>
            <a:r>
              <a:rPr lang="ru-RU" sz="2400" b="1" dirty="0" smtClean="0"/>
              <a:t>в Украине</a:t>
            </a:r>
            <a:r>
              <a:rPr lang="bg-BG" sz="2400" dirty="0" smtClean="0"/>
              <a:t> </a:t>
            </a:r>
          </a:p>
          <a:p>
            <a:pPr lvl="1"/>
            <a:r>
              <a:rPr lang="bg-BG" sz="2400" dirty="0" smtClean="0"/>
              <a:t>Общая цель: улучшить условия для экспортеров, инвестиций, транзита, регионального рынка, </a:t>
            </a:r>
            <a:r>
              <a:rPr lang="bg-BG" sz="2400" dirty="0"/>
              <a:t>с</a:t>
            </a:r>
            <a:r>
              <a:rPr lang="bg-BG" sz="2400" dirty="0" smtClean="0"/>
              <a:t>оздавая такие инструменты как „единое окно“, систему портового сообщества и др.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107950" y="557213"/>
            <a:ext cx="9036050" cy="1071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800" b="1" dirty="0" smtClean="0">
                <a:solidFill>
                  <a:srgbClr val="C00000"/>
                </a:solidFill>
              </a:rPr>
              <a:t>Классация Украины в индексах Всемирного Банка </a:t>
            </a:r>
            <a:r>
              <a:rPr lang="fr-CH" sz="2800" b="1" i="1" dirty="0" err="1" smtClean="0">
                <a:solidFill>
                  <a:srgbClr val="C00000"/>
                </a:solidFill>
              </a:rPr>
              <a:t>Doing</a:t>
            </a:r>
            <a:r>
              <a:rPr lang="fr-CH" sz="2800" b="1" i="1" dirty="0" smtClean="0">
                <a:solidFill>
                  <a:srgbClr val="C00000"/>
                </a:solidFill>
              </a:rPr>
              <a:t> Business </a:t>
            </a:r>
            <a:r>
              <a:rPr lang="bg-BG" sz="2800" b="1" dirty="0" smtClean="0">
                <a:solidFill>
                  <a:srgbClr val="C00000"/>
                </a:solidFill>
              </a:rPr>
              <a:t>и</a:t>
            </a:r>
            <a:r>
              <a:rPr lang="fr-CH" sz="2800" b="1" dirty="0" smtClean="0">
                <a:solidFill>
                  <a:srgbClr val="C00000"/>
                </a:solidFill>
              </a:rPr>
              <a:t> </a:t>
            </a:r>
            <a:r>
              <a:rPr lang="fr-CH" sz="2800" b="1" i="1" dirty="0" smtClean="0">
                <a:solidFill>
                  <a:srgbClr val="C00000"/>
                </a:solidFill>
              </a:rPr>
              <a:t>LPI</a:t>
            </a:r>
            <a:r>
              <a:rPr lang="bg-BG" sz="2800" b="1" i="1" dirty="0" smtClean="0">
                <a:solidFill>
                  <a:srgbClr val="C00000"/>
                </a:solidFill>
              </a:rPr>
              <a:t> </a:t>
            </a:r>
            <a:r>
              <a:rPr lang="bg-BG" sz="2800" b="1" dirty="0" smtClean="0">
                <a:solidFill>
                  <a:srgbClr val="C00000"/>
                </a:solidFill>
              </a:rPr>
              <a:t>(</a:t>
            </a:r>
            <a:r>
              <a:rPr lang="bg-BG" sz="2800" b="1" dirty="0">
                <a:solidFill>
                  <a:srgbClr val="C00000"/>
                </a:solidFill>
              </a:rPr>
              <a:t>по эффективности логистики )</a:t>
            </a:r>
            <a:endParaRPr lang="en-GB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525212"/>
              </p:ext>
            </p:extLst>
          </p:nvPr>
        </p:nvGraphicFramePr>
        <p:xfrm>
          <a:off x="107950" y="2132856"/>
          <a:ext cx="8896350" cy="9244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71962"/>
                <a:gridCol w="1634634"/>
                <a:gridCol w="1716839"/>
                <a:gridCol w="1872915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Классация по </a:t>
                      </a:r>
                      <a:r>
                        <a:rPr lang="fr-CH" sz="1600" dirty="0" err="1" smtClean="0"/>
                        <a:t>Doing</a:t>
                      </a:r>
                      <a:r>
                        <a:rPr lang="fr-CH" sz="1600" baseline="0" dirty="0" smtClean="0"/>
                        <a:t> Business</a:t>
                      </a:r>
                      <a:r>
                        <a:rPr lang="bg-BG" sz="1600" baseline="0" dirty="0" smtClean="0"/>
                        <a:t> </a:t>
                      </a:r>
                    </a:p>
                    <a:p>
                      <a:pPr algn="ctr"/>
                      <a:r>
                        <a:rPr lang="bg-BG" sz="1600" b="1" baseline="0" dirty="0" smtClean="0"/>
                        <a:t>из 185 стран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en-GB" sz="1600" dirty="0" smtClean="0"/>
                        <a:t>DB 2012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en-GB" sz="1600" dirty="0" smtClean="0"/>
                        <a:t>DB 2013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Изменение в классации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dirty="0" smtClean="0">
                          <a:solidFill>
                            <a:srgbClr val="C00000"/>
                          </a:solidFill>
                        </a:rPr>
                        <a:t>Торговля</a:t>
                      </a:r>
                      <a:r>
                        <a:rPr lang="bg-BG" sz="1600" b="1" baseline="0" dirty="0" smtClean="0">
                          <a:solidFill>
                            <a:srgbClr val="C00000"/>
                          </a:solidFill>
                        </a:rPr>
                        <a:t> через границы</a:t>
                      </a:r>
                      <a:endParaRPr lang="en-GB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baseline="0" dirty="0"/>
                        <a:t>144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/>
                        <a:t>145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i="0" baseline="0" dirty="0" smtClean="0"/>
                        <a:t> </a:t>
                      </a:r>
                      <a:r>
                        <a:rPr lang="en-GB" sz="1600" b="1" i="0" baseline="0" dirty="0" smtClean="0"/>
                        <a:t>-</a:t>
                      </a:r>
                      <a:r>
                        <a:rPr lang="en-GB" sz="1600" b="1" i="0" baseline="0" dirty="0"/>
                        <a:t>1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950" y="1700808"/>
            <a:ext cx="8896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По </a:t>
            </a:r>
            <a:r>
              <a:rPr lang="fr-CH" sz="2000" dirty="0" smtClean="0"/>
              <a:t>DB </a:t>
            </a:r>
            <a:r>
              <a:rPr lang="bg-BG" sz="2000" dirty="0" smtClean="0"/>
              <a:t>в 10 странах условия для бизнеса улучшились, в т.ч. в Украине, однако...</a:t>
            </a:r>
            <a:endParaRPr lang="en-GB" sz="2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372944"/>
              </p:ext>
            </p:extLst>
          </p:nvPr>
        </p:nvGraphicFramePr>
        <p:xfrm>
          <a:off x="107504" y="5528858"/>
          <a:ext cx="8896350" cy="128451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04456"/>
                <a:gridCol w="1656184"/>
                <a:gridCol w="1656184"/>
                <a:gridCol w="1479526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Классация по индексу</a:t>
                      </a:r>
                      <a:r>
                        <a:rPr lang="bg-BG" sz="1600" baseline="0" dirty="0" smtClean="0"/>
                        <a:t> эффективности логистики </a:t>
                      </a:r>
                      <a:r>
                        <a:rPr lang="fr-CH" sz="1600" baseline="0" dirty="0" smtClean="0"/>
                        <a:t>(LPI) </a:t>
                      </a:r>
                      <a:r>
                        <a:rPr lang="bg-BG" sz="1600" b="1" baseline="0" dirty="0" smtClean="0"/>
                        <a:t>из 1</a:t>
                      </a:r>
                      <a:r>
                        <a:rPr lang="fr-CH" sz="1600" b="1" baseline="0" dirty="0" smtClean="0"/>
                        <a:t>55</a:t>
                      </a:r>
                      <a:r>
                        <a:rPr lang="bg-BG" sz="1600" b="1" baseline="0" dirty="0" smtClean="0"/>
                        <a:t> стран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2007 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2010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201</a:t>
                      </a:r>
                      <a:r>
                        <a:rPr lang="bg-BG" sz="1600" dirty="0" smtClean="0"/>
                        <a:t>2г.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Индекс эффективности логистики </a:t>
                      </a:r>
                      <a:r>
                        <a:rPr lang="fr-CH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(LPI) 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73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dirty="0" smtClean="0"/>
                        <a:t>102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66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Эффективность очистки на таможне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97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bg-BG" sz="1600" b="1" dirty="0" smtClean="0"/>
                        <a:t>135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88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314618"/>
              </p:ext>
            </p:extLst>
          </p:nvPr>
        </p:nvGraphicFramePr>
        <p:xfrm>
          <a:off x="110736" y="3356992"/>
          <a:ext cx="8896795" cy="13584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13992"/>
                <a:gridCol w="2808312"/>
                <a:gridCol w="3774491"/>
              </a:tblGrid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Документы на экспорт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Время на экспорт в днях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Стоимость </a:t>
                      </a:r>
                      <a:r>
                        <a:rPr lang="bg-BG" sz="1600" smtClean="0"/>
                        <a:t>экспорта (</a:t>
                      </a:r>
                      <a:r>
                        <a:rPr lang="fr-CH" sz="1600" smtClean="0"/>
                        <a:t>US$ </a:t>
                      </a:r>
                      <a:r>
                        <a:rPr lang="bg-BG" sz="1600" smtClean="0"/>
                        <a:t>на </a:t>
                      </a:r>
                      <a:r>
                        <a:rPr lang="bg-BG" sz="1600" dirty="0" smtClean="0"/>
                        <a:t>контейнер)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6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 smtClean="0"/>
                        <a:t>30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1 865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</a:tr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Документы на импорт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Время на импорт в днях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Стоимость импорта (</a:t>
                      </a:r>
                      <a:r>
                        <a:rPr lang="fr-CH" sz="1600" dirty="0" smtClean="0"/>
                        <a:t>US$ </a:t>
                      </a:r>
                      <a:r>
                        <a:rPr lang="bg-BG" sz="1600" dirty="0" smtClean="0"/>
                        <a:t>на контейнер)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CH" sz="1600" b="1" dirty="0" smtClean="0"/>
                        <a:t>33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2 155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4"/>
          <p:cNvSpPr>
            <a:spLocks noChangeArrowheads="1"/>
          </p:cNvSpPr>
          <p:nvPr/>
        </p:nvSpPr>
        <p:spPr bwMode="auto">
          <a:xfrm>
            <a:off x="7452320" y="5373216"/>
            <a:ext cx="1656184" cy="148478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sp>
        <p:nvSpPr>
          <p:cNvPr id="9" name="Rounded Rectangle 4"/>
          <p:cNvSpPr>
            <a:spLocks noChangeArrowheads="1"/>
          </p:cNvSpPr>
          <p:nvPr/>
        </p:nvSpPr>
        <p:spPr bwMode="auto">
          <a:xfrm>
            <a:off x="5580112" y="2088232"/>
            <a:ext cx="1296144" cy="1052736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20688"/>
            <a:ext cx="9144000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Для более структурированного применения мер у.п.т. и выполнения проекта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564730"/>
            <a:ext cx="8928100" cy="403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Избежать зависимость от политических изменений </a:t>
            </a:r>
            <a:r>
              <a:rPr lang="ru-RU" sz="2400" dirty="0" smtClean="0"/>
              <a:t>:</a:t>
            </a:r>
            <a:endParaRPr lang="bg-BG" sz="2400" dirty="0" smtClean="0"/>
          </a:p>
          <a:p>
            <a:pPr lvl="1"/>
            <a:r>
              <a:rPr lang="ru-RU" sz="2400" dirty="0"/>
              <a:t>Н</a:t>
            </a:r>
            <a:r>
              <a:rPr lang="ru-RU" sz="2400" dirty="0" smtClean="0"/>
              <a:t>ациональная стратегия упрощения процедур торговли:</a:t>
            </a:r>
            <a:endParaRPr lang="ru-RU" sz="2400" dirty="0"/>
          </a:p>
          <a:p>
            <a:pPr lvl="2"/>
            <a:r>
              <a:rPr lang="ru-RU" sz="2000" dirty="0" smtClean="0"/>
              <a:t>Видение упрощения процедур торговли в Украине;</a:t>
            </a:r>
          </a:p>
          <a:p>
            <a:pPr lvl="2"/>
            <a:r>
              <a:rPr lang="ru-RU" sz="2000" dirty="0" smtClean="0"/>
              <a:t>Оценка состояния; основные индикаторы; структура управления; </a:t>
            </a:r>
          </a:p>
          <a:p>
            <a:pPr lvl="2"/>
            <a:r>
              <a:rPr lang="ru-RU" sz="2000" dirty="0" smtClean="0"/>
              <a:t>Фазы внедрения; план действий и сроки внедрения мер; ресурсы.</a:t>
            </a:r>
          </a:p>
          <a:p>
            <a:pPr lvl="1"/>
            <a:r>
              <a:rPr lang="ru-RU" sz="2400" dirty="0" smtClean="0"/>
              <a:t>Включить инструменты: портового сообщества, единое окно, а также комплексное управление границей, уполномоченные экономические операторы и т.д.</a:t>
            </a:r>
          </a:p>
          <a:p>
            <a:pPr lvl="1"/>
            <a:r>
              <a:rPr lang="ru-RU" sz="2400" dirty="0" smtClean="0"/>
              <a:t>Применение соглашения ВТО по упрощению процедур торговли 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460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3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4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6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960492" y="3500834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668877" y="1404131"/>
            <a:ext cx="237581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Стратегия у.п.т. в Украине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700461"/>
            <a:ext cx="1440160" cy="5076671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8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412107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84658" y="2411886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904506" y="1296836"/>
            <a:ext cx="259211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Упрощения процедур торговли в Украине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644008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495699" y="2808067"/>
            <a:ext cx="30246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Локальное ЕО 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340770"/>
            <a:ext cx="1440160" cy="544143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7308304" y="3500835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8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repeatCount="indefinite" fill="remove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/>
      <p:bldP spid="41998" grpId="0"/>
      <p:bldP spid="42000" grpId="0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55742</TotalTime>
  <Words>511</Words>
  <Application>Microsoft Office PowerPoint</Application>
  <PresentationFormat>Экран (4:3)</PresentationFormat>
  <Paragraphs>104</Paragraphs>
  <Slides>12</Slides>
  <Notes>2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Default Design</vt:lpstr>
      <vt:lpstr>Презентация PowerPoint</vt:lpstr>
      <vt:lpstr>Поддержка проекту локального единого окна</vt:lpstr>
      <vt:lpstr>Классация Украины в индексах Всемирного Банка Doing Business и LPI (по эффективности логистики )</vt:lpstr>
      <vt:lpstr>Для более структурированного применения мер у.п.т. и выполнения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Успех зависит от:</vt:lpstr>
      <vt:lpstr>Семинар 30 мая 2013г. в Одессе</vt:lpstr>
      <vt:lpstr>Презентация PowerPoint</vt:lpstr>
    </vt:vector>
  </TitlesOfParts>
  <Company>UNECE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Balaji</dc:creator>
  <cp:lastModifiedBy>Tatiana MAKARICHEVA</cp:lastModifiedBy>
  <cp:revision>482</cp:revision>
  <cp:lastPrinted>2012-09-21T14:12:27Z</cp:lastPrinted>
  <dcterms:created xsi:type="dcterms:W3CDTF">2004-10-12T10:12:34Z</dcterms:created>
  <dcterms:modified xsi:type="dcterms:W3CDTF">2013-09-03T10:54:26Z</dcterms:modified>
</cp:coreProperties>
</file>